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8357DC6-F77E-417F-AA3B-B5F3790EF035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r>
              <a:rPr lang="fr-FR"/>
              <a:t>Règlement (CE) n° 883/2004 du Parlement européen et du Conseil du 29 avril 2004 portant sur la coordination des systèmes de sécurité sociale, article 11 §4; Code de la sécurité sociale, art. 1 §3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52272F9-0FB3-4E28-9CBA-6D1DAEC460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3190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0613221-B927-4681-9E26-82E03A5044AC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r>
              <a:rPr lang="fr-FR"/>
              <a:t>Règlement (CE) n° 883/2004 du Parlement européen et du Conseil du 29 avril 2004 portant sur la coordination des systèmes de sécurité sociale, article 11 §4; Code de la sécurité sociale, art. 1 §3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526989D6-3874-4FDC-9863-41F5686DEA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9043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4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8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6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3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1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3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358B-4281-4895-90EA-FC2742339F50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C848-3FB2-409C-A513-8B260FBC98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6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8"/>
            <a:ext cx="10949740" cy="615449"/>
          </a:xfrm>
          <a:noFill/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What social security system applies to seafarers working on a ship flying the Luxembourg flag</a:t>
            </a:r>
            <a:r>
              <a:rPr lang="en-US" sz="1800" b="1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?                                    </a:t>
            </a:r>
            <a:r>
              <a:rPr lang="en-US" sz="900" baseline="50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v.2025.08.07</a:t>
            </a:r>
            <a:endParaRPr lang="en-US" sz="900" baseline="500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72978" y="594632"/>
            <a:ext cx="8271711" cy="328006"/>
          </a:xfrm>
          <a:prstGeom prst="flowChartProcess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Is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resident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of the EEA or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Switzerland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or UK (</a:t>
            </a:r>
            <a:r>
              <a:rPr lang="fr-FR" sz="1400" dirty="0" err="1" smtClean="0">
                <a:solidFill>
                  <a:schemeClr val="accent1">
                    <a:lumMod val="75000"/>
                  </a:schemeClr>
                </a:solidFill>
              </a:rPr>
              <a:t>regardless</a:t>
            </a:r>
            <a:r>
              <a:rPr lang="fr-FR" sz="14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nationality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fr-FR" sz="1400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7336" y="1167927"/>
            <a:ext cx="914400" cy="2772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37336" y="2706390"/>
            <a:ext cx="914400" cy="324852"/>
          </a:xfrm>
          <a:prstGeom prst="roundRect">
            <a:avLst/>
          </a:prstGeom>
          <a:solidFill>
            <a:srgbClr val="E162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140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114549" y="1172896"/>
            <a:ext cx="4614112" cy="272472"/>
          </a:xfrm>
          <a:prstGeom prst="flowChartProcess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Is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salary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paid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their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country of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residence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592805" y="1547898"/>
            <a:ext cx="914400" cy="25867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21" name="Content Placeholder 8"/>
          <p:cNvSpPr txBox="1">
            <a:spLocks/>
          </p:cNvSpPr>
          <p:nvPr/>
        </p:nvSpPr>
        <p:spPr>
          <a:xfrm>
            <a:off x="2592804" y="2152608"/>
            <a:ext cx="914400" cy="258677"/>
          </a:xfrm>
          <a:prstGeom prst="roundRect">
            <a:avLst/>
          </a:prstGeom>
          <a:solidFill>
            <a:srgbClr val="E162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22" name="Flowchart: Process 21"/>
          <p:cNvSpPr/>
          <p:nvPr/>
        </p:nvSpPr>
        <p:spPr>
          <a:xfrm>
            <a:off x="3964405" y="1547902"/>
            <a:ext cx="4680284" cy="264345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of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country of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4405" y="2148278"/>
            <a:ext cx="4680284" cy="2627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Luxembourg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2096501" y="2633028"/>
            <a:ext cx="9691439" cy="476329"/>
          </a:xfrm>
          <a:prstGeom prst="flowChartProcess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Is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there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bilateral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agreement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Luxembourg and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country of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residence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addressing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the applicable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for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92804" y="3337405"/>
            <a:ext cx="914400" cy="2777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26" name="Content Placeholder 8"/>
          <p:cNvSpPr txBox="1">
            <a:spLocks/>
          </p:cNvSpPr>
          <p:nvPr/>
        </p:nvSpPr>
        <p:spPr>
          <a:xfrm>
            <a:off x="2599175" y="4850271"/>
            <a:ext cx="914400" cy="276641"/>
          </a:xfrm>
          <a:prstGeom prst="roundRect">
            <a:avLst/>
          </a:prstGeom>
          <a:solidFill>
            <a:srgbClr val="E162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99734" y="3343326"/>
            <a:ext cx="6121068" cy="2766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Does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bilateral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agreement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specify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the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of the flag state?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421605" y="3835517"/>
            <a:ext cx="914400" cy="2673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29" name="Content Placeholder 8"/>
          <p:cNvSpPr txBox="1">
            <a:spLocks/>
          </p:cNvSpPr>
          <p:nvPr/>
        </p:nvSpPr>
        <p:spPr>
          <a:xfrm>
            <a:off x="4421605" y="4380408"/>
            <a:ext cx="914400" cy="277504"/>
          </a:xfrm>
          <a:prstGeom prst="roundRect">
            <a:avLst/>
          </a:prstGeom>
          <a:solidFill>
            <a:srgbClr val="E162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715000" y="3758288"/>
            <a:ext cx="6072940" cy="4266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Luxembourg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(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mandatory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for EEA and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Swiss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nationals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) or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insurance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upon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authorization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15000" y="4380408"/>
            <a:ext cx="6118059" cy="277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of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country of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residence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99734" y="4853362"/>
            <a:ext cx="6121068" cy="2766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Does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have EEA /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Swiss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nationality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415010" y="5323265"/>
            <a:ext cx="914400" cy="2775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35" name="Content Placeholder 8"/>
          <p:cNvSpPr txBox="1">
            <a:spLocks/>
          </p:cNvSpPr>
          <p:nvPr/>
        </p:nvSpPr>
        <p:spPr>
          <a:xfrm>
            <a:off x="4421605" y="5860729"/>
            <a:ext cx="914400" cy="277504"/>
          </a:xfrm>
          <a:prstGeom prst="roundRect">
            <a:avLst/>
          </a:prstGeom>
          <a:solidFill>
            <a:srgbClr val="E162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15000" y="5323696"/>
            <a:ext cx="6121068" cy="276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Luxembourg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15000" y="5776504"/>
            <a:ext cx="6121068" cy="4459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insurance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or the social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security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system of the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seafarer’s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country of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residence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if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has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ratified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 the Maritime Labour Convention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06128" y="922638"/>
            <a:ext cx="0" cy="1946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8" idx="1"/>
          </p:cNvCxnSpPr>
          <p:nvPr/>
        </p:nvCxnSpPr>
        <p:spPr>
          <a:xfrm>
            <a:off x="503122" y="1302783"/>
            <a:ext cx="234214" cy="3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>
            <a:off x="503122" y="2868816"/>
            <a:ext cx="2342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8" idx="3"/>
            <a:endCxn id="18" idx="1"/>
          </p:cNvCxnSpPr>
          <p:nvPr/>
        </p:nvCxnSpPr>
        <p:spPr>
          <a:xfrm>
            <a:off x="1651736" y="1306563"/>
            <a:ext cx="462813" cy="2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" idx="3"/>
            <a:endCxn id="24" idx="1"/>
          </p:cNvCxnSpPr>
          <p:nvPr/>
        </p:nvCxnSpPr>
        <p:spPr>
          <a:xfrm>
            <a:off x="1651736" y="2868816"/>
            <a:ext cx="444765" cy="2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68664" y="1443066"/>
            <a:ext cx="0" cy="837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20" idx="1"/>
          </p:cNvCxnSpPr>
          <p:nvPr/>
        </p:nvCxnSpPr>
        <p:spPr>
          <a:xfrm>
            <a:off x="2262293" y="1677235"/>
            <a:ext cx="330512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21" idx="1"/>
          </p:cNvCxnSpPr>
          <p:nvPr/>
        </p:nvCxnSpPr>
        <p:spPr>
          <a:xfrm>
            <a:off x="2262292" y="2279662"/>
            <a:ext cx="330512" cy="2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0" idx="3"/>
            <a:endCxn id="22" idx="1"/>
          </p:cNvCxnSpPr>
          <p:nvPr/>
        </p:nvCxnSpPr>
        <p:spPr>
          <a:xfrm>
            <a:off x="3507205" y="1677237"/>
            <a:ext cx="457200" cy="2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1" idx="3"/>
            <a:endCxn id="23" idx="1"/>
          </p:cNvCxnSpPr>
          <p:nvPr/>
        </p:nvCxnSpPr>
        <p:spPr>
          <a:xfrm flipV="1">
            <a:off x="3507204" y="2279648"/>
            <a:ext cx="457201" cy="2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62292" y="3109357"/>
            <a:ext cx="0" cy="1872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5" idx="1"/>
          </p:cNvCxnSpPr>
          <p:nvPr/>
        </p:nvCxnSpPr>
        <p:spPr>
          <a:xfrm>
            <a:off x="2262293" y="3476258"/>
            <a:ext cx="330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268664" y="4988591"/>
            <a:ext cx="3305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5" idx="3"/>
            <a:endCxn id="27" idx="1"/>
          </p:cNvCxnSpPr>
          <p:nvPr/>
        </p:nvCxnSpPr>
        <p:spPr>
          <a:xfrm>
            <a:off x="3507204" y="3476258"/>
            <a:ext cx="392530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077547" y="3608201"/>
            <a:ext cx="0" cy="90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28" idx="1"/>
          </p:cNvCxnSpPr>
          <p:nvPr/>
        </p:nvCxnSpPr>
        <p:spPr>
          <a:xfrm>
            <a:off x="4077547" y="3969211"/>
            <a:ext cx="34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29" idx="1"/>
          </p:cNvCxnSpPr>
          <p:nvPr/>
        </p:nvCxnSpPr>
        <p:spPr>
          <a:xfrm>
            <a:off x="4070773" y="4519160"/>
            <a:ext cx="350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28" idx="3"/>
            <a:endCxn id="30" idx="1"/>
          </p:cNvCxnSpPr>
          <p:nvPr/>
        </p:nvCxnSpPr>
        <p:spPr>
          <a:xfrm>
            <a:off x="5336005" y="3969211"/>
            <a:ext cx="378995" cy="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9" idx="3"/>
            <a:endCxn id="31" idx="1"/>
          </p:cNvCxnSpPr>
          <p:nvPr/>
        </p:nvCxnSpPr>
        <p:spPr>
          <a:xfrm>
            <a:off x="5336005" y="4519160"/>
            <a:ext cx="378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077547" y="5126912"/>
            <a:ext cx="0" cy="859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34" idx="1"/>
          </p:cNvCxnSpPr>
          <p:nvPr/>
        </p:nvCxnSpPr>
        <p:spPr>
          <a:xfrm>
            <a:off x="4070952" y="5462017"/>
            <a:ext cx="34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35" idx="1"/>
          </p:cNvCxnSpPr>
          <p:nvPr/>
        </p:nvCxnSpPr>
        <p:spPr>
          <a:xfrm>
            <a:off x="4077547" y="5999481"/>
            <a:ext cx="34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26" idx="3"/>
            <a:endCxn id="33" idx="1"/>
          </p:cNvCxnSpPr>
          <p:nvPr/>
        </p:nvCxnSpPr>
        <p:spPr>
          <a:xfrm>
            <a:off x="3513575" y="4988592"/>
            <a:ext cx="386159" cy="3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4" idx="3"/>
            <a:endCxn id="36" idx="1"/>
          </p:cNvCxnSpPr>
          <p:nvPr/>
        </p:nvCxnSpPr>
        <p:spPr>
          <a:xfrm>
            <a:off x="5329410" y="5462017"/>
            <a:ext cx="3855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35" idx="3"/>
            <a:endCxn id="37" idx="1"/>
          </p:cNvCxnSpPr>
          <p:nvPr/>
        </p:nvCxnSpPr>
        <p:spPr>
          <a:xfrm>
            <a:off x="5336005" y="5999481"/>
            <a:ext cx="378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-1" y="6222458"/>
            <a:ext cx="11925699" cy="671022"/>
          </a:xfrm>
        </p:spPr>
        <p:txBody>
          <a:bodyPr/>
          <a:lstStyle/>
          <a:p>
            <a:pPr algn="just"/>
            <a:r>
              <a:rPr lang="en-US" sz="900" baseline="30000" dirty="0" smtClean="0">
                <a:solidFill>
                  <a:schemeClr val="tx1"/>
                </a:solidFill>
              </a:rPr>
              <a:t>1  </a:t>
            </a:r>
            <a:r>
              <a:rPr lang="en-US" sz="900" dirty="0" smtClean="0">
                <a:solidFill>
                  <a:schemeClr val="tx1"/>
                </a:solidFill>
              </a:rPr>
              <a:t>Analysis based on Regulation (EC) n° 883/2004 of the European Parliament and of the Council of 29 April 2004 on the coordination of social security systems</a:t>
            </a:r>
            <a:r>
              <a:rPr lang="fr-FR" sz="900" dirty="0" smtClean="0">
                <a:solidFill>
                  <a:schemeClr val="tx1"/>
                </a:solidFill>
              </a:rPr>
              <a:t>, art. 11 §4; Code de la sécurité sociale, art. 1 §3; loi modifiée du 9 novembre 1990, art. 4.0.0-1 et 4.0.0.-2 AND Trade and </a:t>
            </a:r>
            <a:r>
              <a:rPr lang="fr-FR" sz="900" dirty="0" err="1" smtClean="0">
                <a:solidFill>
                  <a:schemeClr val="tx1"/>
                </a:solidFill>
              </a:rPr>
              <a:t>Cooperation</a:t>
            </a:r>
            <a:r>
              <a:rPr lang="fr-FR" sz="900" dirty="0" smtClean="0">
                <a:solidFill>
                  <a:schemeClr val="tx1"/>
                </a:solidFill>
              </a:rPr>
              <a:t> Agreement </a:t>
            </a:r>
            <a:r>
              <a:rPr lang="fr-FR" sz="900" dirty="0" err="1" smtClean="0">
                <a:solidFill>
                  <a:schemeClr val="tx1"/>
                </a:solidFill>
              </a:rPr>
              <a:t>Between</a:t>
            </a:r>
            <a:r>
              <a:rPr lang="fr-FR" sz="900" dirty="0" smtClean="0">
                <a:solidFill>
                  <a:schemeClr val="tx1"/>
                </a:solidFill>
              </a:rPr>
              <a:t> the </a:t>
            </a:r>
            <a:r>
              <a:rPr lang="fr-FR" sz="900" dirty="0" err="1" smtClean="0">
                <a:solidFill>
                  <a:schemeClr val="tx1"/>
                </a:solidFill>
              </a:rPr>
              <a:t>European</a:t>
            </a:r>
            <a:r>
              <a:rPr lang="fr-FR" sz="900" dirty="0" smtClean="0">
                <a:solidFill>
                  <a:schemeClr val="tx1"/>
                </a:solidFill>
              </a:rPr>
              <a:t> Union and the </a:t>
            </a:r>
            <a:r>
              <a:rPr lang="fr-FR" sz="900" dirty="0" err="1" smtClean="0">
                <a:solidFill>
                  <a:schemeClr val="tx1"/>
                </a:solidFill>
              </a:rPr>
              <a:t>European</a:t>
            </a:r>
            <a:r>
              <a:rPr lang="fr-FR" sz="900" dirty="0" smtClean="0">
                <a:solidFill>
                  <a:schemeClr val="tx1"/>
                </a:solidFill>
              </a:rPr>
              <a:t> Atomic </a:t>
            </a:r>
            <a:r>
              <a:rPr lang="fr-FR" sz="900" dirty="0" err="1" smtClean="0">
                <a:solidFill>
                  <a:schemeClr val="tx1"/>
                </a:solidFill>
              </a:rPr>
              <a:t>Energy</a:t>
            </a:r>
            <a:r>
              <a:rPr lang="fr-FR" sz="900" dirty="0" smtClean="0">
                <a:solidFill>
                  <a:schemeClr val="tx1"/>
                </a:solidFill>
              </a:rPr>
              <a:t> </a:t>
            </a:r>
            <a:r>
              <a:rPr lang="fr-FR" sz="900" dirty="0" err="1" smtClean="0">
                <a:solidFill>
                  <a:schemeClr val="tx1"/>
                </a:solidFill>
              </a:rPr>
              <a:t>Community</a:t>
            </a:r>
            <a:r>
              <a:rPr lang="fr-FR" sz="900" dirty="0" smtClean="0">
                <a:solidFill>
                  <a:schemeClr val="tx1"/>
                </a:solidFill>
              </a:rPr>
              <a:t>, of the One Part, and the United </a:t>
            </a:r>
            <a:r>
              <a:rPr lang="fr-FR" sz="900" dirty="0" err="1" smtClean="0">
                <a:solidFill>
                  <a:schemeClr val="tx1"/>
                </a:solidFill>
              </a:rPr>
              <a:t>Kingdom</a:t>
            </a:r>
            <a:r>
              <a:rPr lang="fr-FR" sz="900" dirty="0" smtClean="0">
                <a:solidFill>
                  <a:schemeClr val="tx1"/>
                </a:solidFill>
              </a:rPr>
              <a:t> of Great </a:t>
            </a:r>
            <a:r>
              <a:rPr lang="fr-FR" sz="900" dirty="0" err="1" smtClean="0">
                <a:solidFill>
                  <a:schemeClr val="tx1"/>
                </a:solidFill>
              </a:rPr>
              <a:t>Britain</a:t>
            </a:r>
            <a:r>
              <a:rPr lang="fr-FR" sz="900" dirty="0" smtClean="0">
                <a:solidFill>
                  <a:schemeClr val="tx1"/>
                </a:solidFill>
              </a:rPr>
              <a:t> and </a:t>
            </a:r>
            <a:r>
              <a:rPr lang="fr-FR" sz="900" dirty="0" err="1" smtClean="0">
                <a:solidFill>
                  <a:schemeClr val="tx1"/>
                </a:solidFill>
              </a:rPr>
              <a:t>Northern</a:t>
            </a:r>
            <a:r>
              <a:rPr lang="fr-FR" sz="900" dirty="0" smtClean="0">
                <a:solidFill>
                  <a:schemeClr val="tx1"/>
                </a:solidFill>
              </a:rPr>
              <a:t> Ireland, of the </a:t>
            </a:r>
            <a:r>
              <a:rPr lang="fr-FR" sz="900" dirty="0" err="1" smtClean="0">
                <a:solidFill>
                  <a:schemeClr val="tx1"/>
                </a:solidFill>
              </a:rPr>
              <a:t>Other</a:t>
            </a:r>
            <a:r>
              <a:rPr lang="fr-FR" sz="900" dirty="0" smtClean="0">
                <a:solidFill>
                  <a:schemeClr val="tx1"/>
                </a:solidFill>
              </a:rPr>
              <a:t> Part (2020), Protocol on Social Security Coordination, article SSC 10 §4</a:t>
            </a:r>
            <a:endParaRPr lang="en-US" sz="900" dirty="0" smtClean="0">
              <a:solidFill>
                <a:schemeClr val="tx1"/>
              </a:solidFill>
            </a:endParaRPr>
          </a:p>
          <a:p>
            <a:pPr algn="just"/>
            <a:r>
              <a:rPr lang="en-US" sz="900" b="1" baseline="30000" dirty="0" smtClean="0">
                <a:solidFill>
                  <a:schemeClr val="tx1"/>
                </a:solidFill>
              </a:rPr>
              <a:t>2</a:t>
            </a:r>
            <a:r>
              <a:rPr lang="en-US" sz="900" b="1" dirty="0" smtClean="0">
                <a:solidFill>
                  <a:schemeClr val="tx1"/>
                </a:solidFill>
              </a:rPr>
              <a:t> Special rule for seafarers registered to the “Pool des </a:t>
            </a:r>
            <a:r>
              <a:rPr lang="en-US" sz="900" b="1" dirty="0" err="1" smtClean="0">
                <a:solidFill>
                  <a:schemeClr val="tx1"/>
                </a:solidFill>
              </a:rPr>
              <a:t>marins</a:t>
            </a:r>
            <a:r>
              <a:rPr lang="en-US" sz="900" b="1" dirty="0" smtClean="0">
                <a:solidFill>
                  <a:schemeClr val="tx1"/>
                </a:solidFill>
              </a:rPr>
              <a:t> de la marine </a:t>
            </a:r>
            <a:r>
              <a:rPr lang="en-US" sz="900" b="1" dirty="0" err="1" smtClean="0">
                <a:solidFill>
                  <a:schemeClr val="tx1"/>
                </a:solidFill>
              </a:rPr>
              <a:t>marchande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r>
              <a:rPr lang="en-US" sz="900" b="1" dirty="0" err="1" smtClean="0">
                <a:solidFill>
                  <a:schemeClr val="tx1"/>
                </a:solidFill>
              </a:rPr>
              <a:t>belge</a:t>
            </a:r>
            <a:r>
              <a:rPr lang="en-US" sz="900" b="1" dirty="0" smtClean="0">
                <a:solidFill>
                  <a:schemeClr val="tx1"/>
                </a:solidFill>
              </a:rPr>
              <a:t>” </a:t>
            </a:r>
            <a:r>
              <a:rPr lang="en-US" sz="9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sz="900" b="1" dirty="0" smtClean="0">
                <a:solidFill>
                  <a:schemeClr val="tx1"/>
                </a:solidFill>
              </a:rPr>
              <a:t> Belgium social security system </a:t>
            </a:r>
            <a:r>
              <a:rPr lang="en-US" sz="900" dirty="0" smtClean="0">
                <a:solidFill>
                  <a:schemeClr val="tx1"/>
                </a:solidFill>
              </a:rPr>
              <a:t>( cf. Accord </a:t>
            </a:r>
            <a:r>
              <a:rPr lang="en-US" sz="900" dirty="0" err="1" smtClean="0">
                <a:solidFill>
                  <a:schemeClr val="tx1"/>
                </a:solidFill>
              </a:rPr>
              <a:t>belgo-luxembourgeois</a:t>
            </a:r>
            <a:r>
              <a:rPr lang="en-US" sz="900" dirty="0" smtClean="0">
                <a:solidFill>
                  <a:schemeClr val="tx1"/>
                </a:solidFill>
              </a:rPr>
              <a:t> du 25 mars 1991 </a:t>
            </a:r>
            <a:r>
              <a:rPr lang="en-US" sz="900" dirty="0" err="1" smtClean="0">
                <a:solidFill>
                  <a:schemeClr val="tx1"/>
                </a:solidFill>
              </a:rPr>
              <a:t>concernant</a:t>
            </a:r>
            <a:r>
              <a:rPr lang="en-US" sz="900" dirty="0" smtClean="0">
                <a:solidFill>
                  <a:schemeClr val="tx1"/>
                </a:solidFill>
              </a:rPr>
              <a:t> la determination de la legislation applicable aux </a:t>
            </a:r>
            <a:r>
              <a:rPr lang="en-US" sz="900" dirty="0" err="1" smtClean="0">
                <a:solidFill>
                  <a:schemeClr val="tx1"/>
                </a:solidFill>
              </a:rPr>
              <a:t>marins</a:t>
            </a:r>
            <a:r>
              <a:rPr lang="en-US" sz="900" dirty="0" smtClean="0">
                <a:solidFill>
                  <a:schemeClr val="tx1"/>
                </a:solidFill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</a:rPr>
              <a:t>naviguant</a:t>
            </a:r>
            <a:r>
              <a:rPr lang="en-US" sz="900" dirty="0" smtClean="0">
                <a:solidFill>
                  <a:schemeClr val="tx1"/>
                </a:solidFill>
              </a:rPr>
              <a:t> sous </a:t>
            </a:r>
            <a:r>
              <a:rPr lang="en-US" sz="900" dirty="0" err="1" smtClean="0">
                <a:solidFill>
                  <a:schemeClr val="tx1"/>
                </a:solidFill>
              </a:rPr>
              <a:t>pavillon</a:t>
            </a:r>
            <a:r>
              <a:rPr lang="en-US" sz="900" dirty="0" smtClean="0">
                <a:solidFill>
                  <a:schemeClr val="tx1"/>
                </a:solidFill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</a:rPr>
              <a:t>luxembourgeois</a:t>
            </a:r>
            <a:r>
              <a:rPr lang="en-US" sz="900" dirty="0" smtClean="0">
                <a:solidFill>
                  <a:schemeClr val="tx1"/>
                </a:solidFill>
              </a:rPr>
              <a:t>)</a:t>
            </a:r>
            <a:endParaRPr lang="en-US" sz="9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51760"/>
              </p:ext>
            </p:extLst>
          </p:nvPr>
        </p:nvGraphicFramePr>
        <p:xfrm>
          <a:off x="9101889" y="769493"/>
          <a:ext cx="2762810" cy="121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810">
                  <a:extLst>
                    <a:ext uri="{9D8B030D-6E8A-4147-A177-3AD203B41FA5}">
                      <a16:colId xmlns:a16="http://schemas.microsoft.com/office/drawing/2014/main" val="1063204619"/>
                    </a:ext>
                  </a:extLst>
                </a:gridCol>
              </a:tblGrid>
              <a:tr h="1210729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Social Security: applicable rules:</a:t>
                      </a:r>
                    </a:p>
                    <a:p>
                      <a:pPr algn="just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is the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shipowner's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responsibility to make sure that all seafarers employed on a Luxembourg flagged vessel are covered by a social security scheme.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Shipowners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able to properly document this obligation</a:t>
                      </a:r>
                      <a:r>
                        <a:rPr lang="en-US" sz="11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1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933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What social security system applies to seafarers working on a ship flying the Luxembourg flag1?                                    v.2025.08.07</vt:lpstr>
    </vt:vector>
  </TitlesOfParts>
  <Company>CTIE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social security system applies to seafarers working on a ship flying the Luxembourg flag?</dc:title>
  <dc:creator>Elisabeth Relave-Svendsen</dc:creator>
  <cp:lastModifiedBy>Marc Siuda</cp:lastModifiedBy>
  <cp:revision>21</cp:revision>
  <cp:lastPrinted>2025-01-29T16:23:29Z</cp:lastPrinted>
  <dcterms:created xsi:type="dcterms:W3CDTF">2025-01-10T14:41:20Z</dcterms:created>
  <dcterms:modified xsi:type="dcterms:W3CDTF">2025-08-11T08:42:05Z</dcterms:modified>
</cp:coreProperties>
</file>